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E24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9"/>
    <p:restoredTop sz="94510"/>
  </p:normalViewPr>
  <p:slideViewPr>
    <p:cSldViewPr snapToGrid="0" snapToObjects="1" showGuides="1">
      <p:cViewPr>
        <p:scale>
          <a:sx n="195" d="100"/>
          <a:sy n="195" d="100"/>
        </p:scale>
        <p:origin x="200" y="-3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7ED4A-96AC-EF4A-99DB-7DE86DB02C28}" type="datetimeFigureOut">
              <a:rPr lang="en-US" smtClean="0"/>
              <a:t>2/9/20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B2F36-D250-584E-A24D-18BC8563B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9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B2F36-D250-584E-A24D-18BC8563BA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69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C198-C1BD-7B44-913B-A8AA64A627E9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FFCB-209B-AF45-8174-340C1544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6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C198-C1BD-7B44-913B-A8AA64A627E9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FFCB-209B-AF45-8174-340C1544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3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C198-C1BD-7B44-913B-A8AA64A627E9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FFCB-209B-AF45-8174-340C1544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4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C198-C1BD-7B44-913B-A8AA64A627E9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FFCB-209B-AF45-8174-340C1544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C198-C1BD-7B44-913B-A8AA64A627E9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FFCB-209B-AF45-8174-340C1544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4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C198-C1BD-7B44-913B-A8AA64A627E9}" type="datetimeFigureOut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FFCB-209B-AF45-8174-340C1544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5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C198-C1BD-7B44-913B-A8AA64A627E9}" type="datetimeFigureOut">
              <a:rPr lang="en-US" smtClean="0"/>
              <a:t>2/9/20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FFCB-209B-AF45-8174-340C1544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7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C198-C1BD-7B44-913B-A8AA64A627E9}" type="datetimeFigureOut">
              <a:rPr lang="en-US" smtClean="0"/>
              <a:t>2/9/20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FFCB-209B-AF45-8174-340C1544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C198-C1BD-7B44-913B-A8AA64A627E9}" type="datetimeFigureOut">
              <a:rPr lang="en-US" smtClean="0"/>
              <a:t>2/9/20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FFCB-209B-AF45-8174-340C1544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1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C198-C1BD-7B44-913B-A8AA64A627E9}" type="datetimeFigureOut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FFCB-209B-AF45-8174-340C1544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9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C198-C1BD-7B44-913B-A8AA64A627E9}" type="datetimeFigureOut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FFCB-209B-AF45-8174-340C1544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1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4C198-C1BD-7B44-913B-A8AA64A627E9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BFFCB-209B-AF45-8174-340C1544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9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5-Point Star 11"/>
          <p:cNvSpPr/>
          <p:nvPr/>
        </p:nvSpPr>
        <p:spPr>
          <a:xfrm>
            <a:off x="1428887" y="696465"/>
            <a:ext cx="6286226" cy="5465069"/>
          </a:xfrm>
          <a:prstGeom prst="star5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0441" y="1085568"/>
            <a:ext cx="2796967" cy="902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Multiple perspectives</a:t>
            </a:r>
          </a:p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Fair representation</a:t>
            </a:r>
          </a:p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Critique of “master narratives”</a:t>
            </a:r>
          </a:p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Knowledge of how content was created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88218" y="5276737"/>
            <a:ext cx="2916114" cy="697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All adults in community as mentors</a:t>
            </a:r>
          </a:p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Education rooted in place</a:t>
            </a:r>
          </a:p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Welcoming environment for families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72916" y="5209339"/>
            <a:ext cx="2541575" cy="110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Understand ways that school reproduces dominant culture</a:t>
            </a:r>
          </a:p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Recognize &amp; redress messages about power &amp; privilege</a:t>
            </a:r>
          </a:p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Human values + eco-values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7306" y="2948184"/>
            <a:ext cx="2523135" cy="91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Examine subjectivities in relation to power &amp; privilege</a:t>
            </a:r>
          </a:p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Recognize and redress implicit bias</a:t>
            </a:r>
          </a:p>
          <a:p>
            <a:endParaRPr lang="en-US" sz="1350" dirty="0"/>
          </a:p>
        </p:txBody>
      </p:sp>
      <p:sp>
        <p:nvSpPr>
          <p:cNvPr id="25" name="TextBox 24"/>
          <p:cNvSpPr txBox="1"/>
          <p:nvPr/>
        </p:nvSpPr>
        <p:spPr>
          <a:xfrm rot="10800000" flipV="1">
            <a:off x="7410236" y="1134491"/>
            <a:ext cx="1814513" cy="338554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AE2418"/>
                </a:solidFill>
                <a:latin typeface="Bangla MN" charset="0"/>
                <a:ea typeface="Bangla MN" charset="0"/>
                <a:cs typeface="Bangla MN" charset="0"/>
              </a:rPr>
              <a:t>RE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angla MN" charset="0"/>
                <a:ea typeface="Bangla MN" charset="0"/>
                <a:cs typeface="Bangla MN" charset="0"/>
              </a:rPr>
              <a:t>minding</a:t>
            </a:r>
            <a:endParaRPr lang="en-US" sz="1350" dirty="0">
              <a:solidFill>
                <a:schemeClr val="accent1">
                  <a:lumMod val="75000"/>
                </a:schemeClr>
              </a:solidFill>
              <a:latin typeface="Bangla MN" charset="0"/>
              <a:ea typeface="Bangla MN" charset="0"/>
              <a:cs typeface="Bangla MN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97970" y="452601"/>
            <a:ext cx="1257075" cy="338554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AE2418"/>
                </a:solidFill>
                <a:latin typeface="Bangla MN" charset="0"/>
                <a:ea typeface="Bangla MN" charset="0"/>
                <a:cs typeface="Bangla MN" charset="0"/>
              </a:rPr>
              <a:t>RE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angla MN" charset="0"/>
                <a:ea typeface="Bangla MN" charset="0"/>
                <a:cs typeface="Bangla MN" charset="0"/>
              </a:rPr>
              <a:t>storing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Bangla MN" charset="0"/>
              <a:ea typeface="Bangla MN" charset="0"/>
              <a:cs typeface="Bangla MN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22904" y="2943868"/>
            <a:ext cx="2796967" cy="110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Educating the whole person</a:t>
            </a:r>
          </a:p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Youth voice and activism</a:t>
            </a:r>
          </a:p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Valuing individual &amp; cultural diversity</a:t>
            </a:r>
          </a:p>
          <a:p>
            <a:pPr marL="171450" indent="-1714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Strengths-based models foster resiliency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721632" y="4409190"/>
            <a:ext cx="1329210" cy="338554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AE2418"/>
                </a:solidFill>
                <a:latin typeface="Bangla MN" charset="0"/>
                <a:ea typeface="Bangla MN" charset="0"/>
                <a:cs typeface="Bangla MN" charset="0"/>
              </a:rPr>
              <a:t>RE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angla MN" charset="0"/>
                <a:ea typeface="Bangla MN" charset="0"/>
                <a:cs typeface="Bangla MN" charset="0"/>
              </a:rPr>
              <a:t>framing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Bangla MN" charset="0"/>
              <a:ea typeface="Bangla MN" charset="0"/>
              <a:cs typeface="Bangla MN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80382" y="712827"/>
            <a:ext cx="1739398" cy="338554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AE2418"/>
                </a:solidFill>
                <a:latin typeface="Bangla MN" charset="0"/>
                <a:ea typeface="Bangla MN" charset="0"/>
                <a:cs typeface="Bangla MN" charset="0"/>
              </a:rPr>
              <a:t>RE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angla MN" charset="0"/>
                <a:ea typeface="Bangla MN" charset="0"/>
                <a:cs typeface="Bangla MN" charset="0"/>
              </a:rPr>
              <a:t>visioning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Bangla MN" charset="0"/>
              <a:ea typeface="Bangla MN" charset="0"/>
              <a:cs typeface="Bangla MN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05843" y="1149703"/>
            <a:ext cx="1762930" cy="338554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AE2418"/>
                </a:solidFill>
                <a:latin typeface="Bangla MN" charset="0"/>
                <a:ea typeface="Bangla MN" charset="0"/>
                <a:cs typeface="Bangla MN" charset="0"/>
              </a:rPr>
              <a:t>RE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angla MN" charset="0"/>
                <a:ea typeface="Bangla MN" charset="0"/>
                <a:cs typeface="Bangla MN" charset="0"/>
              </a:rPr>
              <a:t>imagining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Bangla MN" charset="0"/>
              <a:ea typeface="Bangla MN" charset="0"/>
              <a:cs typeface="Bangla MN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9B92D40-5BDA-F74B-8C5F-68BE6F1D47D7}"/>
              </a:ext>
            </a:extLst>
          </p:cNvPr>
          <p:cNvSpPr txBox="1"/>
          <p:nvPr/>
        </p:nvSpPr>
        <p:spPr>
          <a:xfrm>
            <a:off x="750682" y="2047563"/>
            <a:ext cx="2637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TEACHER DEVELOPMENT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65BFA5F0-5678-0343-872F-A1014526246E}"/>
              </a:ext>
            </a:extLst>
          </p:cNvPr>
          <p:cNvSpPr txBox="1"/>
          <p:nvPr/>
        </p:nvSpPr>
        <p:spPr>
          <a:xfrm>
            <a:off x="6349158" y="2047564"/>
            <a:ext cx="2017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YOUTH</a:t>
            </a:r>
          </a:p>
          <a:p>
            <a:pPr algn="ctr"/>
            <a:r>
              <a:rPr lang="en-US" sz="2800" b="1" dirty="0">
                <a:solidFill>
                  <a:srgbClr val="C00000"/>
                </a:solidFill>
              </a:rPr>
              <a:t>EXPERIENCE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DD7188B-D74E-884E-9BEE-A583EC133BA6}"/>
              </a:ext>
            </a:extLst>
          </p:cNvPr>
          <p:cNvSpPr txBox="1"/>
          <p:nvPr/>
        </p:nvSpPr>
        <p:spPr>
          <a:xfrm>
            <a:off x="3361457" y="652115"/>
            <a:ext cx="2429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CURRICULUM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B0F4C2B-31E0-2149-BCB8-36A9C4E186E9}"/>
              </a:ext>
            </a:extLst>
          </p:cNvPr>
          <p:cNvSpPr txBox="1"/>
          <p:nvPr/>
        </p:nvSpPr>
        <p:spPr>
          <a:xfrm>
            <a:off x="5242985" y="4430848"/>
            <a:ext cx="22860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SCHOOL &amp;</a:t>
            </a:r>
          </a:p>
          <a:p>
            <a:pPr algn="ctr"/>
            <a:r>
              <a:rPr lang="en-US" sz="2800" b="1" dirty="0">
                <a:solidFill>
                  <a:srgbClr val="C00000"/>
                </a:solidFill>
              </a:rPr>
              <a:t>COMMUNITY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12A89FC4-D9BB-AE4B-88F8-6F81553A7F1C}"/>
              </a:ext>
            </a:extLst>
          </p:cNvPr>
          <p:cNvSpPr txBox="1"/>
          <p:nvPr/>
        </p:nvSpPr>
        <p:spPr>
          <a:xfrm>
            <a:off x="2056293" y="4383635"/>
            <a:ext cx="182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SCHOOL</a:t>
            </a:r>
          </a:p>
          <a:p>
            <a:pPr algn="ctr"/>
            <a:r>
              <a:rPr lang="en-US" sz="2800" b="1" dirty="0">
                <a:solidFill>
                  <a:srgbClr val="C00000"/>
                </a:solidFill>
              </a:rPr>
              <a:t>CULTURE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9874556-5ED1-2844-B9EE-4596833E9F9A}"/>
              </a:ext>
            </a:extLst>
          </p:cNvPr>
          <p:cNvSpPr txBox="1"/>
          <p:nvPr/>
        </p:nvSpPr>
        <p:spPr>
          <a:xfrm>
            <a:off x="3445968" y="2722443"/>
            <a:ext cx="22860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AE2418"/>
                </a:solidFill>
                <a:cs typeface="Arial" panose="020B0604020202020204" pitchFamily="34" charset="0"/>
              </a:rPr>
              <a:t>RE: </a:t>
            </a:r>
          </a:p>
          <a:p>
            <a:pPr algn="ctr"/>
            <a:r>
              <a:rPr lang="en-US" sz="2800" b="1" dirty="0">
                <a:cs typeface="Arial" panose="020B0604020202020204" pitchFamily="34" charset="0"/>
              </a:rPr>
              <a:t>De-Colonizing Education</a:t>
            </a:r>
            <a:endParaRPr lang="en-US" sz="28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699C1870-9DA3-B44A-ACBE-938377F73236}"/>
              </a:ext>
            </a:extLst>
          </p:cNvPr>
          <p:cNvSpPr txBox="1"/>
          <p:nvPr/>
        </p:nvSpPr>
        <p:spPr>
          <a:xfrm>
            <a:off x="232634" y="4383635"/>
            <a:ext cx="1798890" cy="338554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AE2418"/>
                </a:solidFill>
                <a:latin typeface="Bangla MN" charset="0"/>
                <a:ea typeface="Bangla MN" charset="0"/>
                <a:cs typeface="Bangla MN" charset="0"/>
              </a:rPr>
              <a:t>RE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angla MN" charset="0"/>
                <a:ea typeface="Bangla MN" charset="0"/>
                <a:cs typeface="Bangla MN" charset="0"/>
              </a:rPr>
              <a:t>-humanizin</a:t>
            </a:r>
            <a:r>
              <a:rPr lang="en-US" sz="1350" dirty="0">
                <a:solidFill>
                  <a:schemeClr val="accent1">
                    <a:lumMod val="75000"/>
                  </a:schemeClr>
                </a:solidFill>
                <a:latin typeface="Bangla MN" charset="0"/>
                <a:ea typeface="Bangla MN" charset="0"/>
                <a:cs typeface="Bangla MN" charset="0"/>
              </a:rPr>
              <a:t>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19324276-B9A8-3044-9495-7B77FFA41434}"/>
              </a:ext>
            </a:extLst>
          </p:cNvPr>
          <p:cNvSpPr txBox="1"/>
          <p:nvPr/>
        </p:nvSpPr>
        <p:spPr>
          <a:xfrm>
            <a:off x="4266581" y="6075318"/>
            <a:ext cx="1141659" cy="338554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AE2418"/>
                </a:solidFill>
                <a:latin typeface="Bangla MN" charset="0"/>
                <a:ea typeface="Bangla MN" charset="0"/>
                <a:cs typeface="Bangla MN" charset="0"/>
              </a:rPr>
              <a:t>RE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angla MN" charset="0"/>
                <a:ea typeface="Bangla MN" charset="0"/>
                <a:cs typeface="Bangla MN" charset="0"/>
              </a:rPr>
              <a:t>fusing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Bangla MN" charset="0"/>
              <a:ea typeface="Bangla MN" charset="0"/>
              <a:cs typeface="Bangla MN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0919113A-4DE7-1744-8CA8-522BF99B0727}"/>
              </a:ext>
            </a:extLst>
          </p:cNvPr>
          <p:cNvSpPr txBox="1"/>
          <p:nvPr/>
        </p:nvSpPr>
        <p:spPr>
          <a:xfrm rot="10800000" flipV="1">
            <a:off x="589367" y="532421"/>
            <a:ext cx="1814513" cy="338554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AE2418"/>
                </a:solidFill>
                <a:latin typeface="Bangla MN" charset="0"/>
                <a:ea typeface="Bangla MN" charset="0"/>
                <a:cs typeface="Bangla MN" charset="0"/>
              </a:rPr>
              <a:t>RE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angla MN" charset="0"/>
                <a:ea typeface="Bangla MN" charset="0"/>
                <a:cs typeface="Bangla MN" charset="0"/>
              </a:rPr>
              <a:t>memberin</a:t>
            </a:r>
            <a:r>
              <a:rPr lang="en-US" sz="1350" dirty="0" err="1">
                <a:solidFill>
                  <a:schemeClr val="accent1">
                    <a:lumMod val="75000"/>
                  </a:schemeClr>
                </a:solidFill>
                <a:latin typeface="Bangla MN" charset="0"/>
                <a:ea typeface="Bangla MN" charset="0"/>
                <a:cs typeface="Bangla MN" charset="0"/>
              </a:rPr>
              <a:t>g</a:t>
            </a:r>
            <a:endParaRPr lang="en-US" sz="1350" dirty="0">
              <a:solidFill>
                <a:schemeClr val="accent1">
                  <a:lumMod val="75000"/>
                </a:schemeClr>
              </a:solidFill>
              <a:latin typeface="Bangla MN" charset="0"/>
              <a:ea typeface="Bangla MN" charset="0"/>
              <a:cs typeface="Bangla MN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601A924-C244-2447-BB6E-EDDBDE8568AE}"/>
              </a:ext>
            </a:extLst>
          </p:cNvPr>
          <p:cNvSpPr txBox="1"/>
          <p:nvPr/>
        </p:nvSpPr>
        <p:spPr>
          <a:xfrm>
            <a:off x="127662" y="1091728"/>
            <a:ext cx="1762930" cy="338554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AE2418"/>
                </a:solidFill>
                <a:latin typeface="Bangla MN" charset="0"/>
                <a:ea typeface="Bangla MN" charset="0"/>
                <a:cs typeface="Bangla MN" charset="0"/>
              </a:rPr>
              <a:t>RE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angla MN" charset="0"/>
                <a:ea typeface="Bangla MN" charset="0"/>
                <a:cs typeface="Bangla MN" charset="0"/>
              </a:rPr>
              <a:t>sisting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Bangla MN" charset="0"/>
              <a:ea typeface="Bangla MN" charset="0"/>
              <a:cs typeface="Bangla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9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3363</TotalTime>
  <Words>103</Words>
  <Application>Microsoft Macintosh PowerPoint</Application>
  <PresentationFormat>Letter Paper (8.5x11 in)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Bangla MN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</dc:title>
  <dc:creator>Microsoft Office User</dc:creator>
  <cp:lastModifiedBy>Microsoft Office User</cp:lastModifiedBy>
  <cp:revision>17</cp:revision>
  <cp:lastPrinted>2020-02-09T18:07:49Z</cp:lastPrinted>
  <dcterms:created xsi:type="dcterms:W3CDTF">2020-02-01T16:17:09Z</dcterms:created>
  <dcterms:modified xsi:type="dcterms:W3CDTF">2020-02-09T18:33:49Z</dcterms:modified>
</cp:coreProperties>
</file>